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1236" r:id="rId2"/>
    <p:sldId id="1258" r:id="rId3"/>
    <p:sldId id="1294" r:id="rId4"/>
    <p:sldId id="1295" r:id="rId5"/>
    <p:sldId id="1296" r:id="rId6"/>
    <p:sldId id="1299" r:id="rId7"/>
    <p:sldId id="1297" r:id="rId8"/>
    <p:sldId id="1301" r:id="rId9"/>
    <p:sldId id="1302" r:id="rId10"/>
    <p:sldId id="1303" r:id="rId11"/>
    <p:sldId id="1312" r:id="rId12"/>
    <p:sldId id="1298" r:id="rId13"/>
    <p:sldId id="1305" r:id="rId14"/>
    <p:sldId id="1306" r:id="rId15"/>
    <p:sldId id="1307" r:id="rId16"/>
    <p:sldId id="1316" r:id="rId17"/>
    <p:sldId id="1308" r:id="rId18"/>
    <p:sldId id="1311" r:id="rId19"/>
    <p:sldId id="1309" r:id="rId20"/>
    <p:sldId id="1310" r:id="rId21"/>
    <p:sldId id="1313" r:id="rId22"/>
    <p:sldId id="1314" r:id="rId23"/>
    <p:sldId id="1315" r:id="rId24"/>
    <p:sldId id="1318" r:id="rId25"/>
    <p:sldId id="1319" r:id="rId26"/>
    <p:sldId id="1320" r:id="rId27"/>
    <p:sldId id="1321" r:id="rId28"/>
    <p:sldId id="1340" r:id="rId29"/>
    <p:sldId id="1317" r:id="rId30"/>
    <p:sldId id="1323" r:id="rId31"/>
    <p:sldId id="1339" r:id="rId32"/>
    <p:sldId id="1324" r:id="rId33"/>
    <p:sldId id="1325" r:id="rId34"/>
    <p:sldId id="1326" r:id="rId35"/>
    <p:sldId id="1327" r:id="rId36"/>
    <p:sldId id="1329" r:id="rId37"/>
    <p:sldId id="1330" r:id="rId38"/>
    <p:sldId id="1334" r:id="rId39"/>
    <p:sldId id="1335" r:id="rId40"/>
    <p:sldId id="1331" r:id="rId41"/>
    <p:sldId id="1332" r:id="rId42"/>
    <p:sldId id="1336" r:id="rId43"/>
    <p:sldId id="1337" r:id="rId44"/>
    <p:sldId id="1338" r:id="rId45"/>
    <p:sldId id="831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EEEE"/>
    <a:srgbClr val="009744"/>
    <a:srgbClr val="E4E4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4" autoAdjust="0"/>
    <p:restoredTop sz="95850" autoAdjust="0"/>
  </p:normalViewPr>
  <p:slideViewPr>
    <p:cSldViewPr snapToGrid="0" snapToObjects="1">
      <p:cViewPr varScale="1">
        <p:scale>
          <a:sx n="163" d="100"/>
          <a:sy n="163" d="100"/>
        </p:scale>
        <p:origin x="55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63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19" d="100"/>
          <a:sy n="119" d="100"/>
        </p:scale>
        <p:origin x="512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5F3A35-4420-104E-B153-9E073F524497}" type="datetimeFigureOut">
              <a:rPr lang="en-US" smtClean="0"/>
              <a:t>9/19/25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CB4601-9379-6945-94B4-FA7DDD74D4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5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826D9-75A9-FA45-85E9-306C039DA43E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309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3F3CC-5A66-264F-A07F-8D50B4219F38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36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465B2-31F2-3642-AE17-5BFFCD41DA7A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14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0278-4E54-724E-8212-E14601F88507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232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E9F81-459E-8D4A-B539-0AE487AC3F64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0370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39D18-5A33-A54A-BFD3-055405F88BD4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36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1E965-3B3D-214B-A423-399739AAEC78}" type="datetime1">
              <a:rPr lang="en-US" smtClean="0"/>
              <a:t>9/19/25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32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2A4979-1EEE-0F40-9FD7-BC6697426852}" type="datetime1">
              <a:rPr lang="en-US" smtClean="0"/>
              <a:t>9/19/25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574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13B4B-2464-E94F-8CA8-16A1F98B9C2E}" type="datetime1">
              <a:rPr lang="en-US" smtClean="0"/>
              <a:t>9/19/25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689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5BEC4-EE71-7F4E-A65A-091CEFE59481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30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0E76C4-E3D0-7A40-B386-514D762CE45C}" type="datetime1">
              <a:rPr lang="en-US" smtClean="0"/>
              <a:t>9/19/25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392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AEF5D0-9955-4344-928C-DF1961FAB1B0}" type="datetime1">
              <a:rPr lang="en-US" smtClean="0"/>
              <a:t>9/19/25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81906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>
                    <a:tint val="75000"/>
                  </a:schemeClr>
                </a:solidFill>
                <a:latin typeface="Helvetica Light" panose="020B0403020202020204" pitchFamily="34" charset="0"/>
              </a:defRPr>
            </a:lvl1pPr>
          </a:lstStyle>
          <a:p>
            <a:fld id="{0DBA7770-2E69-084C-929E-562BBE552E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280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lmweber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lmweber/nnSVG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lmweber/OST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mweber/nnSV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hub.com/lmweber/nnSVG-analyses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git-novice/02-setup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wcarpentry.github.io/git-novice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wcarpentry.github.io/git-novice/03-create.html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wcarpentry.github.io/git-novice/03-create.html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swcarpentry.github.io/git-novice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lmweber/nnSV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lmweber/nnSVG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10350" y="1413277"/>
            <a:ext cx="7923300" cy="991692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Git and GitHub for R Projects with RStudio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8208" y="2501756"/>
            <a:ext cx="8460000" cy="1387255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Lukas M. Weber, PhD</a:t>
            </a:r>
          </a:p>
          <a:p>
            <a:endParaRPr lang="en-US" sz="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Assistant Professor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Department of Biostatistics</a:t>
            </a:r>
          </a:p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Boston University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11027A6-7773-43E3-2F83-C9124BA2073D}"/>
              </a:ext>
            </a:extLst>
          </p:cNvPr>
          <p:cNvSpPr txBox="1">
            <a:spLocks/>
          </p:cNvSpPr>
          <p:nvPr/>
        </p:nvSpPr>
        <p:spPr>
          <a:xfrm>
            <a:off x="298208" y="3988754"/>
            <a:ext cx="8460000" cy="5011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September 18, 2025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50A91-CD4E-1FCB-73BB-96904BC4BAEA}"/>
              </a:ext>
            </a:extLst>
          </p:cNvPr>
          <p:cNvSpPr txBox="1"/>
          <p:nvPr/>
        </p:nvSpPr>
        <p:spPr>
          <a:xfrm>
            <a:off x="7725031" y="4613215"/>
            <a:ext cx="12362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latin typeface="Helvetica Light" panose="020B0403020202020204" pitchFamily="34" charset="0"/>
                <a:hlinkClick r:id="rId2"/>
              </a:rPr>
              <a:t>lmweber.org</a:t>
            </a:r>
            <a:endParaRPr lang="en-US" sz="1400" b="1" dirty="0">
              <a:latin typeface="Helvetica Light" panose="020B04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DE6A95-0BFB-2C7B-ABEB-95DB17626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693" y="4625881"/>
            <a:ext cx="282445" cy="282445"/>
          </a:xfrm>
          <a:prstGeom prst="rect">
            <a:avLst/>
          </a:prstGeom>
        </p:spPr>
      </p:pic>
      <p:pic>
        <p:nvPicPr>
          <p:cNvPr id="10" name="Picture 2" descr="Boston University logo">
            <a:extLst>
              <a:ext uri="{FF2B5EF4-FFF2-40B4-BE49-F238E27FC236}">
                <a16:creationId xmlns:a16="http://schemas.microsoft.com/office/drawing/2014/main" id="{32AD11EE-94CD-ADDC-A383-8982A31F5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26" y="164750"/>
            <a:ext cx="1912682" cy="8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Boston University School of Public Health By The Numbers | SPH">
            <a:extLst>
              <a:ext uri="{FF2B5EF4-FFF2-40B4-BE49-F238E27FC236}">
                <a16:creationId xmlns:a16="http://schemas.microsoft.com/office/drawing/2014/main" id="{480FAF96-352F-B605-F006-F8876D00D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703" y="157482"/>
            <a:ext cx="1983384" cy="991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027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62F73-30B8-9E82-2536-15760F0DF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58E0E-5D7E-81F1-B9EF-56B00583F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778638-7859-31BA-8976-251EF78D8B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“Local” vs. “remote” repositories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local repository: stored in a directory on your computer, used for your own work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remote repository (e.g. on GitHub): hosted on a server, enables collaboration, also used as backup or to keep track of your own projects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  <a:sym typeface="Wingdings" pitchFamily="2" charset="2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Example</a:t>
            </a:r>
            <a:br>
              <a:rPr lang="en-US" sz="1400" b="1" dirty="0">
                <a:latin typeface="Helvetica Light"/>
                <a:cs typeface="Helvetica Light"/>
                <a:sym typeface="Wingdings" pitchFamily="2" charset="2"/>
              </a:rPr>
            </a:br>
            <a:r>
              <a:rPr lang="en-US" sz="1400" b="1" dirty="0">
                <a:latin typeface="Helvetica Light"/>
                <a:cs typeface="Helvetica Light"/>
                <a:sym typeface="Wingdings" pitchFamily="2" charset="2"/>
                <a:hlinkClick r:id="rId2"/>
              </a:rPr>
              <a:t>https://github.com/lmweber/nnSVG</a:t>
            </a:r>
            <a:endParaRPr lang="en-US" sz="1400" b="1" dirty="0">
              <a:latin typeface="Helvetica Light"/>
              <a:cs typeface="Helvetica Light"/>
              <a:sym typeface="Wingdings" pitchFamily="2" charset="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98CBC8-FA20-BE4B-07B2-99C84E2C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1489E9-76C6-5E5F-5EC8-0C09711374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941" y="2318463"/>
            <a:ext cx="5130350" cy="25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6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19D50-A8BF-B85A-73DE-286C8DF56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EF3B6-1171-18FD-B4C5-4BD7CC531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E269-F714-412C-92AB-781DE5089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“Push”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share local changes to a remote repository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updates the remote repository with the local commits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“Pull”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retrieve changes from a remote repository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updates the local repository with the changes from the remote repository</a:t>
            </a:r>
            <a:endParaRPr lang="en-US" sz="1400" b="1" dirty="0">
              <a:latin typeface="Helvetica Light"/>
              <a:cs typeface="Helvetica Light"/>
              <a:sym typeface="Wingdings" pitchFamily="2" charset="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7B141D-9445-3359-8130-FBB47D187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720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CAFE73-F4C0-63D8-1872-FA22364626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F19A7-D9B7-AC08-56E8-FE4B788FC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Questions and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FE63A-22B2-C32A-BBA1-E9BE0799F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Questions?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Set up your GitHub account if you have not already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Use an email address that you will have long-term access to (e.g. Gmail)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Set up / update R and RStudio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CE80D-6482-6078-C929-1C73B267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246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2157A-D663-8108-0250-A5A05DCF5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F58D6-C2E7-3F3D-7334-5947EC641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2. Collaboration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9E2DE-180F-847E-267D-C6CB223E99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Multiple people can contribute to the same Git repository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GitHub provides a convenient interface for communication via “Issues”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Example (GitHub Issues): </a:t>
            </a: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https://github.com/lmweber/OSTA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2B2191-F647-97BE-86C0-30EF228C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8504C03-5700-6CFA-C211-58DA6838C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158" y="2564435"/>
            <a:ext cx="8467684" cy="168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650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05943E-569F-BE2D-8C28-CFA9E5C84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2803C-8406-DEAD-FDB6-83FEA4EB9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3. Publishing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9BF43-2C6D-3321-261A-3A5775706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R packages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store files for an R package in a GitHub repository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install R packages directly from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library(remotes)  # or library(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devtools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install_github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lmweber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nnSVG</a:t>
            </a:r>
            <a:r>
              <a:rPr lang="en" sz="1400" dirty="0"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" pitchFamily="2" charset="0"/>
              <a:cs typeface="Courier New" panose="02070309020205020404" pitchFamily="49" charset="0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Example: 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  <a:hlinkClick r:id="rId2"/>
              </a:rPr>
              <a:t>https://github.com/lmweber/nnSVG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A12AE1-8EF7-BEDC-CD18-E3E1DFB1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04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752BF-838A-EE25-4CA6-B38215D82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CD982-0AF9-1B8F-9167-0D9D46B2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4. Reproducibility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953FB-165E-E556-E1E7-4DA820687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Analysis code repositories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store analysis code from a project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include link in published paper for reproducibility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also useful as backup of important code</a:t>
            </a:r>
          </a:p>
          <a:p>
            <a:pPr marL="0" indent="0">
              <a:spcAft>
                <a:spcPts val="1200"/>
              </a:spcAft>
              <a:buNone/>
            </a:pPr>
            <a:endParaRPr lang="en-US" sz="600" b="1" dirty="0">
              <a:latin typeface="Helvetica Light"/>
              <a:cs typeface="Helvetica Light"/>
            </a:endParaRPr>
          </a:p>
          <a:p>
            <a:pPr>
              <a:spcAft>
                <a:spcPts val="1200"/>
              </a:spcAft>
              <a:buFont typeface="Wingdings" pitchFamily="2" charset="2"/>
              <a:buChar char="à"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Example: 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  <a:hlinkClick r:id="rId2"/>
              </a:rPr>
              <a:t>https://github.com/lmweber/nnSVG-analyses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BEDDA3-133C-AA78-5630-D937814F4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84FFD-C0EB-F636-6C94-CFEFE26E3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405" y="3073681"/>
            <a:ext cx="3973190" cy="189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13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354FA-579F-8A38-8E5E-83729D900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754C8-3E37-818B-E9FF-4E7C0897C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5. Coding best practices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ADFB9B-8AF5-86EC-A1F6-9A6E3B2DB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Working with Git and GitHub makes it easier to follow good coding practices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Modularity: push “commits” to GitHub each time you have a small piece of code done (or at the end of the day / end of a coding session), instead of building up long / complicated scripts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Reproducibility: private or public repositories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Documentation: documentation files, readme pages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A1CD9A-2C29-7E85-E7D3-5C537F3C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41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DC629-73B4-5847-4917-1B42484E4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392E6-4F56-CE38-FE1E-B0DE350649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6. Websites and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40D6D-E919-157F-77C8-FA23EA432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GitHub Pages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GitHub provides a free hosting service for websites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templates available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9F380-EEBC-ED85-34E1-5CC4CC378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5556A1-58A6-675B-E697-0A8F148CB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683" y="2075681"/>
            <a:ext cx="5858634" cy="27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017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7400D-7487-1111-7500-245D3F8B8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BA0AA-BA45-023D-5A7B-5B00AE0C7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6. Websites and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D23D8-FD77-72E7-2F2A-08469627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GitHub profile page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use as portfolio of coding projects, e.g. for job applications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53148B-9EBB-085D-31F4-0C66A80A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Picture 3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89F9F5AA-BCF3-1583-5F37-EFC5F7EE5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792" y="1608611"/>
            <a:ext cx="5960416" cy="329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480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A650F-4509-F734-0673-7014E6585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453816-2FBA-15E1-3FA9-6339955EA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Helvetica Light"/>
                <a:cs typeface="Helvetica Light"/>
              </a:rPr>
              <a:t>Interactive demo using RStudio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F09F57-5358-FDCA-D9DA-7559303D0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820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228600" indent="-228600">
              <a:spcAft>
                <a:spcPts val="1200"/>
              </a:spcAft>
              <a:buAutoNum type="arabicPeriod"/>
            </a:pPr>
            <a:r>
              <a:rPr lang="en-US" sz="1400" b="1" dirty="0">
                <a:latin typeface="Helvetica Light"/>
                <a:cs typeface="Helvetica Light"/>
              </a:rPr>
              <a:t>Introduction to Git and GitHub</a:t>
            </a:r>
          </a:p>
          <a:p>
            <a:pPr marL="228600" indent="-228600">
              <a:spcAft>
                <a:spcPts val="1200"/>
              </a:spcAft>
              <a:buAutoNum type="arabicPeriod"/>
            </a:pPr>
            <a:r>
              <a:rPr lang="en-US" sz="1400" b="1" dirty="0">
                <a:latin typeface="Helvetica Light"/>
                <a:cs typeface="Helvetica Light"/>
              </a:rPr>
              <a:t>Use cases and examples</a:t>
            </a:r>
          </a:p>
          <a:p>
            <a:pPr marL="228600" indent="-228600">
              <a:spcAft>
                <a:spcPts val="1200"/>
              </a:spcAft>
              <a:buAutoNum type="arabicPeriod"/>
            </a:pPr>
            <a:r>
              <a:rPr lang="en-US" sz="1400" b="1" dirty="0">
                <a:latin typeface="Helvetica Light"/>
                <a:cs typeface="Helvetica Light"/>
              </a:rPr>
              <a:t>Interactive demo and exercises using RStudio</a:t>
            </a:r>
            <a:endParaRPr lang="en-US" sz="1400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167E02-6382-05CD-8B7E-A97CD2704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</a:t>
            </a:fld>
            <a:endParaRPr lang="en-US" dirty="0"/>
          </a:p>
        </p:txBody>
      </p:sp>
      <p:pic>
        <p:nvPicPr>
          <p:cNvPr id="1026" name="Picture 2" descr="Home - The GitHub Blog">
            <a:extLst>
              <a:ext uri="{FF2B5EF4-FFF2-40B4-BE49-F238E27FC236}">
                <a16:creationId xmlns:a16="http://schemas.microsoft.com/office/drawing/2014/main" id="{D5641BA7-27E4-0BCA-5F49-F3DBAB733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72" y="2621120"/>
            <a:ext cx="2350006" cy="147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.3 RStudio | Technical Guide for ...">
            <a:extLst>
              <a:ext uri="{FF2B5EF4-FFF2-40B4-BE49-F238E27FC236}">
                <a16:creationId xmlns:a16="http://schemas.microsoft.com/office/drawing/2014/main" id="{C0D6034E-0C71-0E2E-C70F-C7883C710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223" y="2894216"/>
            <a:ext cx="2656137" cy="93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528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B616D6-51E8-BA53-B34B-8AC6720846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94C7-746E-339E-E768-3AE063EB1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55FADB-8AC6-1B21-7949-4B5FF38DE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Create GitHub account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Install / update R and RStudio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Set up Git locally on your computer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Setting up Git locally on a computer for the first time can sometimes be complicated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After Git is set up, we will access it in RStudio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4839D-BAFF-AC36-2ADE-96679A679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07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EFAE0-431E-B236-9A5A-5E764423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86EB-E76A-CF12-8D3A-85494384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65AF67-9B35-F276-37E5-1B237BF0F9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Check if you already have Git installed on your computer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type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--list</a:t>
            </a:r>
            <a:r>
              <a:rPr lang="en-US" sz="1400" b="1" dirty="0">
                <a:latin typeface="Helvetica Light"/>
                <a:cs typeface="Helvetica Light"/>
              </a:rPr>
              <a:t>  in RStudio Terminal window (or Terminal)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If not, follow Git installation instructions from Software Carpentry lesson: </a:t>
            </a: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https://swcarpentry.github.io/git-novice/02-setup.html</a:t>
            </a: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You only really need to set up the following 3 settings: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user.name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"Your Name"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your@email.com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git config --global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core.editor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"nano"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3C916-D225-4FA3-8BFC-7E2E0CC6C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914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B3632A-1BD7-732E-80A1-6EE977D8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DB517-78D0-7C4C-2CDB-C9208E639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F9F5-2551-4F27-5015-9B8F83D56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438650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Next, enable authentication settings in your GitHub account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Courier New" panose="02070309020205020404" pitchFamily="49" charset="0"/>
              </a:rPr>
              <a:t>Generate a “Personal Access Token” (more secure alternative to password)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Courier New" panose="02070309020205020404" pitchFamily="49" charset="0"/>
              </a:rPr>
              <a:t>Settings → Developer settings → Create Personal Access Token (classic)</a:t>
            </a:r>
          </a:p>
          <a:p>
            <a:pPr lvl="1">
              <a:spcAft>
                <a:spcPts val="1200"/>
              </a:spcAft>
            </a:pPr>
            <a:r>
              <a:rPr lang="en-US" sz="1000" b="1" dirty="0">
                <a:latin typeface="Helvetica Light"/>
                <a:cs typeface="Courier New" panose="02070309020205020404" pitchFamily="49" charset="0"/>
              </a:rPr>
              <a:t>Select “No expiration” for expiration date</a:t>
            </a:r>
          </a:p>
          <a:p>
            <a:pPr lvl="1">
              <a:spcAft>
                <a:spcPts val="1200"/>
              </a:spcAft>
            </a:pPr>
            <a:r>
              <a:rPr lang="en-US" sz="1000" b="1" dirty="0">
                <a:latin typeface="Helvetica Light"/>
                <a:cs typeface="Courier New" panose="02070309020205020404" pitchFamily="49" charset="0"/>
              </a:rPr>
              <a:t>Select all permissions for “repo”, “user”, and “workflow”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Courier New" panose="02070309020205020404" pitchFamily="49" charset="0"/>
              </a:rPr>
              <a:t>Save this and paste it in like a password whenever Git asks for it (using “https” authentication)</a:t>
            </a:r>
          </a:p>
          <a:p>
            <a:pPr>
              <a:spcAft>
                <a:spcPts val="1200"/>
              </a:spcAft>
            </a:pPr>
            <a:endParaRPr lang="en-US" sz="200" b="1" dirty="0">
              <a:latin typeface="Helvetica Light"/>
              <a:cs typeface="Courier New" panose="02070309020205020404" pitchFamily="49" charset="0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Courier New" panose="02070309020205020404" pitchFamily="49" charset="0"/>
              </a:rPr>
              <a:t>Alternatively, set up “ssh” authentication (more secure / more complicated to set up, but only need to set up once per computer)</a:t>
            </a:r>
          </a:p>
          <a:p>
            <a:pPr lvl="1">
              <a:spcAft>
                <a:spcPts val="600"/>
              </a:spcAft>
            </a:pPr>
            <a:r>
              <a:rPr lang="en-US" sz="1100" b="1" dirty="0">
                <a:latin typeface="Helvetica Light"/>
                <a:cs typeface="Courier New" panose="02070309020205020404" pitchFamily="49" charset="0"/>
              </a:rPr>
              <a:t>Check your GitHub account has 2-factor authentication enabled (e.g. Google Authenticator app on your phone)</a:t>
            </a:r>
          </a:p>
          <a:p>
            <a:pPr lvl="1">
              <a:spcAft>
                <a:spcPts val="600"/>
              </a:spcAft>
            </a:pPr>
            <a:r>
              <a:rPr lang="en-US" sz="1100" b="1" dirty="0">
                <a:latin typeface="Helvetica Light"/>
                <a:cs typeface="Courier New" panose="02070309020205020404" pitchFamily="49" charset="0"/>
              </a:rPr>
              <a:t>Create an “ssh key” in RStudio Git settings after setting up an RStudio project</a:t>
            </a:r>
          </a:p>
          <a:p>
            <a:pPr lvl="1">
              <a:spcAft>
                <a:spcPts val="600"/>
              </a:spcAft>
            </a:pPr>
            <a:r>
              <a:rPr lang="en-US" sz="1100" b="1" dirty="0">
                <a:latin typeface="Helvetica Light"/>
                <a:cs typeface="Courier New" panose="02070309020205020404" pitchFamily="49" charset="0"/>
              </a:rPr>
              <a:t>Paste the “public” part of the ssh key into settings in your GitHub account</a:t>
            </a:r>
          </a:p>
          <a:p>
            <a:pPr lvl="1">
              <a:spcAft>
                <a:spcPts val="600"/>
              </a:spcAft>
            </a:pPr>
            <a:r>
              <a:rPr lang="en-US" sz="1100" b="1" dirty="0">
                <a:latin typeface="Helvetica Light"/>
                <a:cs typeface="Courier New" panose="02070309020205020404" pitchFamily="49" charset="0"/>
              </a:rPr>
              <a:t>Check your local Git repository is using ssh authentication by typing “git remote -v”</a:t>
            </a:r>
            <a:endParaRPr lang="en-US" sz="1100" dirty="0">
              <a:latin typeface="Helvetica" pitchFamily="2" charset="0"/>
              <a:cs typeface="Courier New" panose="020703090202050204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7F994E-E4D1-F260-FA3A-2A0B31D97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7889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969DBB-0421-E448-907C-69D9C13F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4EC1-233C-AE58-8C08-7EE5E3E45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Create a repository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3DCC-ADB1-F5F2-22A3-B601A460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Can either create a repository on GitHub and then download a copy on your computer, or create it locally and then link it on GitHub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We will do the first option (create it on GitHub)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Note various settings / options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available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C812A1-E8CC-77F1-B832-227FD681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D3C08F-8CC2-63AA-B6D0-A6C886A25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347" y="1878644"/>
            <a:ext cx="4658297" cy="28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3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C079F-16E5-68F1-D322-97E1A32C5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CBD8C-0EF7-86E7-4706-935AD1FB4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Create a repository on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84B58-F6E4-9B72-6BD3-31320A632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Can either create a repository on GitHub and then download a copy on your computer, or create it locally and then link it on GitHub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We will do the first option (create it on GitHub)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GitHub then provides instructions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for how to “clone” the repository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locally using the command line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We will use RStudio instead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5E783-4FFB-1781-75BC-D8406384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644F918-4A52-BFC8-4597-3B05CBD4F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51" y="1697146"/>
            <a:ext cx="4813331" cy="33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696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1606B-42FE-9EA0-FBDD-BE381FA6AC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A190A-0F40-D42D-0869-F9964A682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More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2F91-EE72-12CA-5BA3-96DBAD0A81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“Clone”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download a local copy of a remote repository (e.g. from GitHub) onto your computer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“Fork”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create a copy / duplicate of a remote repository, e.g. a copy of someone else’s repository in your own GitHub account, where you can make your own changes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the new fork will branch off from the current version of the existing repository, so you can add changes while also keeping track of the original (“upstream”) repository</a:t>
            </a:r>
            <a:endParaRPr lang="en-US" sz="1400" b="1" dirty="0">
              <a:latin typeface="Helvetica Light"/>
              <a:cs typeface="Helvetica Light"/>
              <a:sym typeface="Wingdings" pitchFamily="2" charset="2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F2141E-0B7F-FEF4-1457-D47B733B4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391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E306-3C01-A792-3998-2ACA267D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0044-40A5-EF93-085E-1A6362F13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Create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F75A4-DC87-27B7-145C-A4AFF34680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create an RStudio “Project” and link the repository from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RStudio projects</a:t>
            </a:r>
            <a:r>
              <a:rPr lang="en-US" sz="1400" b="1" dirty="0">
                <a:latin typeface="Helvetica Light"/>
                <a:cs typeface="Helvetica Light"/>
              </a:rPr>
              <a:t> are a convenient way to organize code and other files from a project in a single directory, e.g. multiple analysis scripts for a data analysis project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Select “Version Control” and “Git”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to link a repository from GitHub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28991-B743-2BDA-1D21-ED0963909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 descr="A screenshot of a software project&#10;&#10;AI-generated content may be incorrect.">
            <a:extLst>
              <a:ext uri="{FF2B5EF4-FFF2-40B4-BE49-F238E27FC236}">
                <a16:creationId xmlns:a16="http://schemas.microsoft.com/office/drawing/2014/main" id="{FD60B7D6-AA87-5FDC-031A-7B38BBD174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695" y="2188036"/>
            <a:ext cx="3670011" cy="26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388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C591C7-653F-8BAD-0253-985A231100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A45F-D80C-04CF-1BC9-14C2CFEE9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Create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83010-02DE-62D9-4508-A166A08F0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create an RStudio “Project” and link the repository from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RStudio projects</a:t>
            </a:r>
            <a:r>
              <a:rPr lang="en-US" sz="1400" b="1" dirty="0">
                <a:latin typeface="Helvetica Light"/>
                <a:cs typeface="Helvetica Light"/>
              </a:rPr>
              <a:t> are a convenient way to organize code and other files from a project in a single directory, e.g. multiple analysis scripts for a data analysis project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Select “Version Control” and “Git”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to link a repository from GitHub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Paste in the repository URL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17498B-907C-2FC9-9FEC-3846EF755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4E445C0-262D-44E2-6630-13A6DB23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1609" y="2201178"/>
            <a:ext cx="3587377" cy="25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05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46DF5-EF55-CFE5-D79D-5862967DA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E7C1A-7EA2-41FD-65C3-4E2F9676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Create RStudio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06F5C-302D-4B5B-52EC-94FBFB740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create an RStudio “Project” and link the repository from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RStudio projects</a:t>
            </a:r>
            <a:r>
              <a:rPr lang="en-US" sz="1400" b="1" dirty="0">
                <a:latin typeface="Helvetica Light"/>
                <a:cs typeface="Helvetica Light"/>
              </a:rPr>
              <a:t> are a convenient way to organize code and other files from a project in a single directory, e.g. multiple analysis scripts for a data analysis project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Select “Version Control” and “Git”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to link a repository from GitHub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Paste in the repository URL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C0D88A-79AA-B7A2-049A-88E153547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28</a:t>
            </a:fld>
            <a:endParaRPr lang="en-US" dirty="0"/>
          </a:p>
        </p:txBody>
      </p:sp>
      <p:pic>
        <p:nvPicPr>
          <p:cNvPr id="6" name="Picture 5" descr="A screenshot of a software&#10;&#10;AI-generated content may be incorrect.">
            <a:extLst>
              <a:ext uri="{FF2B5EF4-FFF2-40B4-BE49-F238E27FC236}">
                <a16:creationId xmlns:a16="http://schemas.microsoft.com/office/drawing/2014/main" id="{321CC91F-E085-59C5-9005-E8BF4A10E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8928" y="2204341"/>
            <a:ext cx="3587378" cy="258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4184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9EF51-503E-0652-CCBA-2AF3956C5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4AD4-CBC9-F0DD-1419-83A7563D6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7D0C-B785-4B97-F62C-09C7A89AC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we can add files locally in the project directory, and push them to the repository on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File &gt; New File &gt; R Script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Add some code and save file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4E63FE-CAC5-8D12-0DAC-24C9C92F1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86DE6A7-571A-3BF5-EA05-046EFC66F85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34053"/>
          <a:stretch>
            <a:fillRect/>
          </a:stretch>
        </p:blipFill>
        <p:spPr>
          <a:xfrm>
            <a:off x="4087383" y="1588330"/>
            <a:ext cx="4458267" cy="242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8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743DB-4926-D822-A101-8C9A619A9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F9B1B-7761-0B2B-B6DF-59DACEC6D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B2521C-EC07-B095-4D3D-7A5C7B9698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System for managing code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</a:rPr>
              <a:t>version control (tracking changes)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collaboration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</a:rPr>
              <a:t>organizing projects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</a:rPr>
              <a:t>publishing and sharing code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</a:rPr>
              <a:t>reproducibility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2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2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References and additional materials: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Software Carpentry lesson on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</a:rPr>
              <a:t>“Version Control with Git”: 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https://swcarpentry.github.io/git-novice/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1F84C2-D000-7B6B-C629-663698ABE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</a:t>
            </a:fld>
            <a:endParaRPr lang="en-US" dirty="0"/>
          </a:p>
        </p:txBody>
      </p:sp>
      <p:pic>
        <p:nvPicPr>
          <p:cNvPr id="4" name="Google Shape;71;p15">
            <a:extLst>
              <a:ext uri="{FF2B5EF4-FFF2-40B4-BE49-F238E27FC236}">
                <a16:creationId xmlns:a16="http://schemas.microsoft.com/office/drawing/2014/main" id="{166D87AA-A5CD-9AA7-AAD7-076BB5698D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103" y="281487"/>
            <a:ext cx="3435375" cy="458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55900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C9BCC-FA78-6C4E-3043-DF5567966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BF559-44D9-34C8-8C2B-45052D34A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C7EB9-F449-144E-3CD1-41E7FB24E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we can add files locally in the project directory, and push them to the repository on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Check changes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Open the “Git” tab in the top-right corner of RStudio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You should see the new R script file listed under </a:t>
            </a:r>
            <a:br>
              <a:rPr lang="en-US" sz="1200" b="1" dirty="0">
                <a:latin typeface="Helvetica Light"/>
                <a:cs typeface="Helvetica Light"/>
              </a:rPr>
            </a:br>
            <a:r>
              <a:rPr lang="en-US" sz="1200" b="1" dirty="0">
                <a:latin typeface="Helvetica Light"/>
                <a:cs typeface="Helvetica Light"/>
              </a:rPr>
              <a:t>“</a:t>
            </a:r>
            <a:r>
              <a:rPr lang="en-US" sz="1200" b="1" dirty="0" err="1">
                <a:latin typeface="Helvetica Light"/>
                <a:cs typeface="Helvetica Light"/>
              </a:rPr>
              <a:t>Unstaged</a:t>
            </a:r>
            <a:r>
              <a:rPr lang="en-US" sz="1200" b="1" dirty="0">
                <a:latin typeface="Helvetica Light"/>
                <a:cs typeface="Helvetica Light"/>
              </a:rPr>
              <a:t> Changes”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“Stage” the changes: prepares them to be included </a:t>
            </a:r>
            <a:br>
              <a:rPr lang="en-US" sz="1200" b="1" dirty="0">
                <a:latin typeface="Helvetica Light"/>
                <a:cs typeface="Helvetica Light"/>
              </a:rPr>
            </a:br>
            <a:r>
              <a:rPr lang="en-US" sz="1200" b="1" dirty="0">
                <a:latin typeface="Helvetica Light"/>
                <a:cs typeface="Helvetica Light"/>
              </a:rPr>
              <a:t>in the next commit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923C2-A5E9-9C89-2312-235559B08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C36236-D04F-562F-A939-B5549F92B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4778" y="2378444"/>
            <a:ext cx="3879906" cy="203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26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6E827E-33C2-1D65-5E98-668A56217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ACA5-F5AF-3DD4-0C78-04EFA944E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More 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D1BC5-26F1-FB0C-C1B1-D74866A38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“Stage”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select which changes to include in the next commit, and prepare changes for the commit by adding them to the “staging area”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“Commit”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record a snapshot of changes to the repository – includes the changes along with a record of author, email address, timestamp, and “commit message”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“Push”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“push” commits from local repository to remote repository (i.e. updating remote repository)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“Pull”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“pull” commits from remote repository to local repository (i.e. updating local repository)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6926E-AEE7-6EBE-FAD0-DF7030738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76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20F11-B6E3-9235-AF9B-A441E55FD1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5E205-E7C8-84FB-4298-F2CD934D7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E8CE7B-8FE3-A00E-2337-16688221E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Now we can add files locally in the project directory, and push them to the repository on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 Demo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Check changes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Open the “Git” tab in the top-right corner of RStudio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You should see the new R script file listed under </a:t>
            </a:r>
            <a:br>
              <a:rPr lang="en-US" sz="1200" b="1" dirty="0">
                <a:latin typeface="Helvetica Light"/>
                <a:cs typeface="Helvetica Light"/>
              </a:rPr>
            </a:br>
            <a:r>
              <a:rPr lang="en-US" sz="1200" b="1" dirty="0">
                <a:latin typeface="Helvetica Light"/>
                <a:cs typeface="Helvetica Light"/>
              </a:rPr>
              <a:t>“</a:t>
            </a:r>
            <a:r>
              <a:rPr lang="en-US" sz="1200" b="1" dirty="0" err="1">
                <a:latin typeface="Helvetica Light"/>
                <a:cs typeface="Helvetica Light"/>
              </a:rPr>
              <a:t>Unstaged</a:t>
            </a:r>
            <a:r>
              <a:rPr lang="en-US" sz="1200" b="1" dirty="0">
                <a:latin typeface="Helvetica Light"/>
                <a:cs typeface="Helvetica Light"/>
              </a:rPr>
              <a:t> Changes”</a:t>
            </a:r>
          </a:p>
          <a:p>
            <a:pPr lvl="1">
              <a:spcAft>
                <a:spcPts val="600"/>
              </a:spcAft>
            </a:pPr>
            <a:r>
              <a:rPr lang="en-US" sz="1200" b="1" dirty="0">
                <a:latin typeface="Helvetica Light"/>
                <a:cs typeface="Helvetica Light"/>
              </a:rPr>
              <a:t>“Stage” the changes: prepares them to be included </a:t>
            </a:r>
            <a:br>
              <a:rPr lang="en-US" sz="1200" b="1" dirty="0">
                <a:latin typeface="Helvetica Light"/>
                <a:cs typeface="Helvetica Light"/>
              </a:rPr>
            </a:br>
            <a:r>
              <a:rPr lang="en-US" sz="1200" b="1" dirty="0">
                <a:latin typeface="Helvetica Light"/>
                <a:cs typeface="Helvetica Light"/>
              </a:rPr>
              <a:t>in the next commit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B409F4-B752-469F-BFCA-99FCB2723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256696C-A0AC-B6EC-00F2-FE08EF20F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9335" y="2384756"/>
            <a:ext cx="3857156" cy="20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763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269C6-0BF7-A2C3-FFAE-EE09C6E8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32CB7-DAC1-98E6-43DF-DF4FDE120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0B33E-2134-F417-95BB-902C611D92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RStudio also provides an opportunity to check the changes before committing and pushing </a:t>
            </a:r>
            <a:br>
              <a:rPr lang="en-US" sz="1400" b="1" dirty="0">
                <a:latin typeface="Helvetica Light"/>
                <a:cs typeface="Helvetica Light"/>
                <a:sym typeface="Wingdings" pitchFamily="2" charset="2"/>
              </a:rPr>
            </a:b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(“Diff” button, or opens automatically)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Note that we also have some additional files from creating the RStudio project, so we will split the updates into two commits (good coding practices: modularity)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78E1E-2A75-DFD5-9572-D59B09DEE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33</a:t>
            </a:fld>
            <a:endParaRPr lang="en-US" dirty="0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F50ABE5-8BA4-E008-A3B6-E0647B414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422" y="2549805"/>
            <a:ext cx="3857156" cy="20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138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A81E2-41C9-C603-8B8A-3003E409F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D94ED-CCCE-1EDC-D454-94A4C6438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95FBF-C556-EF14-E492-538540E5E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Click on “Commit”, add a “Commit message”, then “Commit” again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377D4A-6F80-9932-3269-943F49C5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34</a:t>
            </a:fld>
            <a:endParaRPr lang="en-US" dirty="0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9D3FD4-0904-C3CB-458A-DA09D58BE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654" y="1697126"/>
            <a:ext cx="5604691" cy="287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0DA25C-503F-3CAB-41CE-3EFE59E2E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3A688-7EBB-1EDC-FCBD-B65F049F34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81EB3-CC66-DB36-C51F-9C2304799F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Click on “Commit”, add a “Commit message”, then “Commit” again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EA077-4A80-7021-0706-280B3728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35</a:t>
            </a:fld>
            <a:endParaRPr lang="en-US" dirty="0"/>
          </a:p>
        </p:txBody>
      </p:sp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F06293D-E0DC-7A4F-7256-A52314443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2" y="1768757"/>
            <a:ext cx="4876795" cy="257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359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1961A-7EA8-FB32-D624-009E9A762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AAA16-F2E6-F1BB-D85E-F437FDAEA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BA6D-25F0-B2DA-2B2B-1B44C8ADD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Click on “Commit”, add a “Commit message”, then “Commit” again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488BF5-2D35-DE1B-497B-56B82831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36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A8E6877-711A-2DF0-9263-53140CE9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361" y="1563755"/>
            <a:ext cx="4901278" cy="340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64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24D29-2B28-8DBC-AF9F-B5DFEBC4A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8E6F2-D976-3A0F-CFB1-4188CA108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BC41-365A-D7FA-F268-A3972F0087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Click on “Commit”, add a “Commit message”, then “Commit” again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8F0FE4-61A2-1F74-6051-0AB6C3050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37</a:t>
            </a:fld>
            <a:endParaRPr lang="en-US" dirty="0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844CABC-78A0-B595-785A-A86C1319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01" y="1777595"/>
            <a:ext cx="4872197" cy="258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1326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3A255-99CF-E621-5735-CAEFF1A49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1D035-C359-164F-4433-4BC9D2BBF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DA7A7-1EDE-ED1C-C427-8A326FE0CB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Then click on “Push” (at the top-right)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2E4A52-261E-0935-E99C-417224BC5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38</a:t>
            </a:fld>
            <a:endParaRPr lang="en-US" dirty="0"/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8219D2B-6C2E-BDFE-481B-C2BF1423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358" y="1800862"/>
            <a:ext cx="5539284" cy="2520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1443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62621-BFB1-7E9B-602E-FF811E952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899A2-C81D-49F7-5FC2-9D58DDD73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1DFD1-9F4B-CD30-3753-498C8E0D9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Save, stage, commit, and push the files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Then click on “Push” (at the top-right)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4811DF-3A95-C2E6-AC2F-807DAC71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63567E0-E5AE-C19B-9F09-5F7065358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819" y="1796025"/>
            <a:ext cx="4782362" cy="257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3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87622-A94A-AA0D-12D1-361646478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BDBC4-4CC4-435B-0F38-0A3A13C9A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5A90A-23B2-B6F7-657A-CBC3F3C2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Git and GitHub refer to two separate but related concepts: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2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Git</a:t>
            </a:r>
            <a:r>
              <a:rPr lang="en-US" sz="1400" b="1" dirty="0">
                <a:latin typeface="Helvetica Light"/>
                <a:cs typeface="Helvetica Light"/>
              </a:rPr>
              <a:t>: command-line utility</a:t>
            </a:r>
          </a:p>
          <a:p>
            <a:pPr>
              <a:spcAft>
                <a:spcPts val="1200"/>
              </a:spcAft>
            </a:pPr>
            <a:r>
              <a:rPr lang="en-US" sz="1200" b="1" dirty="0">
                <a:latin typeface="Helvetica Light"/>
                <a:cs typeface="Helvetica Light"/>
              </a:rPr>
              <a:t>available from command-line as well as (more recently) interfaces in development environments such as RStudio</a:t>
            </a:r>
          </a:p>
          <a:p>
            <a:pPr>
              <a:spcAft>
                <a:spcPts val="1200"/>
              </a:spcAft>
            </a:pPr>
            <a:r>
              <a:rPr lang="en-US" sz="1200" b="1" dirty="0">
                <a:latin typeface="Helvetica Light"/>
                <a:cs typeface="Helvetica Light"/>
              </a:rPr>
              <a:t>developed in 2005 by Linus Torvalds (creator of Linux operating system) as an improvement to earlier version control systems such as </a:t>
            </a:r>
            <a:r>
              <a:rPr lang="en-US" sz="1200" b="1" dirty="0" err="1">
                <a:latin typeface="Helvetica Light"/>
                <a:cs typeface="Helvetica Light"/>
              </a:rPr>
              <a:t>svn</a:t>
            </a:r>
            <a:endParaRPr lang="en-US" sz="12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2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GitHub</a:t>
            </a:r>
            <a:r>
              <a:rPr lang="en-US" sz="1400" b="1" dirty="0">
                <a:latin typeface="Helvetica Light"/>
                <a:cs typeface="Helvetica Light"/>
              </a:rPr>
              <a:t>: commercial website and collaboration environment</a:t>
            </a:r>
          </a:p>
          <a:p>
            <a:pPr>
              <a:spcAft>
                <a:spcPts val="1200"/>
              </a:spcAft>
            </a:pPr>
            <a:r>
              <a:rPr lang="en-US" sz="1200" b="1" dirty="0">
                <a:latin typeface="Helvetica Light"/>
                <a:cs typeface="Helvetica Light"/>
              </a:rPr>
              <a:t>hosting service for Git repositories, allows collaboration by multiple users</a:t>
            </a:r>
          </a:p>
          <a:p>
            <a:pPr>
              <a:spcAft>
                <a:spcPts val="1200"/>
              </a:spcAft>
            </a:pPr>
            <a:r>
              <a:rPr lang="en-US" sz="1200" b="1" dirty="0">
                <a:latin typeface="Helvetica Light"/>
                <a:cs typeface="Helvetica Light"/>
              </a:rPr>
              <a:t>started in 2008 and acquired by Microsoft in 2018</a:t>
            </a:r>
          </a:p>
          <a:p>
            <a:pPr>
              <a:spcAft>
                <a:spcPts val="1200"/>
              </a:spcAft>
            </a:pPr>
            <a:r>
              <a:rPr lang="en-US" sz="1200" b="1" dirty="0">
                <a:latin typeface="Helvetica Light"/>
                <a:cs typeface="Helvetica Light"/>
              </a:rPr>
              <a:t>alternatives also exist (e.g. GitLab) but GitHub is most popular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2D566-635E-D8DE-E510-8969ABB9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30575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67FD4-FDB5-A163-D60B-77417F547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D6803-E310-44B9-EA5C-262244DB6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9367A-6CAB-50EB-197D-6E197C450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Now the “Staged” area in the Git panel shows no further changes in the repository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Alternatively: type 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git status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  in RStudio Terminal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02AE2F-BB4B-7256-9D49-DB7608C15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40</a:t>
            </a:fld>
            <a:endParaRPr lang="en-US" dirty="0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EDEC77-8582-E38A-154D-357C3F447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829" y="1916583"/>
            <a:ext cx="4362341" cy="228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094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4E620-12AE-6169-6975-D22B47208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87473-556B-D47B-9949-C415659A5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F27F-F59A-66FA-8925-219CA1D65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Congratulations! You have pushed your first commits to GitHub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Check the updates on the GitHub repository page online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0DD8F1-2547-835B-0D0A-9C5759C65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54381F2-A1FB-2241-5D12-9684A813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181" y="1680515"/>
            <a:ext cx="5985638" cy="290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7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817F3D-01A2-C621-167A-F244E2EB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BA466-B4F7-33D3-AAF1-186CE5B8B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 files to repository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1B858-877A-6909-1DDC-6B6CC8D6D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Congratulations! You have pushed your first commits to GitHub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Check the updates on the GitHub repository page online</a:t>
            </a: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endParaRPr lang="en-US" sz="1300" b="1" dirty="0">
              <a:latin typeface="Helvetica Light"/>
              <a:cs typeface="Helvetica Light"/>
              <a:sym typeface="Wingdings" pitchFamily="2" charset="2"/>
            </a:endParaRP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More details: Software Carpentry lesson: 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  <a:hlinkClick r:id="rId2"/>
              </a:rPr>
              <a:t>https://swcarpentry.github.io/git-novice/03-create.html</a:t>
            </a:r>
            <a:endParaRPr lang="en-US" sz="12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8CD31-C0AD-7F83-A1A6-ACA5FA2A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FC95590-EA6F-E5ED-55C4-88FCA68B7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908" y="1650941"/>
            <a:ext cx="4722183" cy="22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2977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E6686-3BBD-4BF5-A0A6-727A88563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FD43C-4E22-4D33-4E00-D6F353BD3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Additional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109033-5262-2389-BD31-C41D31D2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Pull changes from GitHub (e.g. changes added to repository by someone else)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“Pull requests”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“Branches”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Merging and “merge conflicts”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Commit history / git log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Commit hashes (unique ID for every commit)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Commit message style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Types of files to commit (mainly code and text, small files)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.</a:t>
            </a:r>
            <a:r>
              <a:rPr lang="en-US" sz="1400" b="1" dirty="0" err="1">
                <a:latin typeface="Helvetica Light"/>
                <a:cs typeface="Helvetica Light"/>
                <a:sym typeface="Wingdings" pitchFamily="2" charset="2"/>
              </a:rPr>
              <a:t>gitignore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 file (e.g. exclude directories with large files: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data/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,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  <a:sym typeface="Wingdings" pitchFamily="2" charset="2"/>
              </a:rPr>
              <a:t>plots/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, </a:t>
            </a:r>
            <a:r>
              <a:rPr lang="en-US" sz="1400" b="1" dirty="0" err="1">
                <a:latin typeface="Helvetica Light"/>
                <a:cs typeface="Helvetica Light"/>
                <a:sym typeface="Wingdings" pitchFamily="2" charset="2"/>
              </a:rPr>
              <a:t>etc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Using Git from command line (alternative to RStudio interface)</a:t>
            </a:r>
          </a:p>
          <a:p>
            <a:pPr marL="0" indent="0">
              <a:spcAft>
                <a:spcPts val="600"/>
              </a:spcAft>
              <a:buNone/>
            </a:pPr>
            <a:endParaRPr lang="en-US" sz="1400" b="1" dirty="0">
              <a:latin typeface="Helvetica Light"/>
              <a:cs typeface="Helvetica Light"/>
              <a:sym typeface="Wingdings" pitchFamily="2" charset="2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See Software Carpentry lesson for details: </a:t>
            </a:r>
            <a:r>
              <a:rPr lang="en-US" sz="1400" b="1" dirty="0">
                <a:latin typeface="Helvetica Light"/>
                <a:cs typeface="Helvetica Light"/>
                <a:sym typeface="Wingdings" pitchFamily="2" charset="2"/>
                <a:hlinkClick r:id="rId2"/>
              </a:rPr>
              <a:t>https://swcarpentry.github.io/git-novice/03-create.html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7C141D-BFC6-87BC-BDFF-65004F466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276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E2F1E-6BD5-4BF5-8DCF-9AD8364CC1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DCDE3-3174-C836-6298-D823607BF4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6625D2-4CD1-87DA-C48B-C75485CEF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Autofit/>
          </a:bodyPr>
          <a:lstStyle/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Add additional code to create a plot to the analysis script, and push the changes to GitHub. Check that you can see the updated code and the commit history on GitHub.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Add the person sitting next to you as a “Collaborator” to your GitHub repository (you can find this in “Settings” for the repository – note this is in the repository settings, not your GitHub profile settings). Ask your collaborator to push a new commit to the repository from their laptop. Then pull these changes to your local repository on your laptop and check if your files are now updated.</a:t>
            </a:r>
          </a:p>
          <a:p>
            <a:pPr>
              <a:spcAft>
                <a:spcPts val="1200"/>
              </a:spcAft>
              <a:buFont typeface="+mj-lt"/>
              <a:buAutoNum type="arabicPeriod"/>
            </a:pPr>
            <a:r>
              <a:rPr lang="en-US" sz="1400" b="1" dirty="0">
                <a:latin typeface="Helvetica Light"/>
                <a:cs typeface="Helvetica Light"/>
                <a:sym typeface="Wingdings" pitchFamily="2" charset="2"/>
              </a:rPr>
              <a:t>Set up a repository for one of your courses that involves R programming, or for a research project you are working on. Add a code script for a current assignment or your current research work. Then add new commits / updates to this repository over the course of the semester to keep a record of your work. (Note that you can choose whether the repository is public or private in settings.)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C0D519-E345-48FB-937A-80173448D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774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Helvetica Light"/>
                <a:cs typeface="Helvetica Light"/>
              </a:rPr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92BABA-6619-3071-1146-8469D592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74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75B354-2BAF-E67B-98EE-A69871540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0673B-6ACD-F86A-3AA4-497A355FA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Git and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AD327-5B41-FF40-9496-67ED7295CE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Git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u="sng" dirty="0">
                <a:latin typeface="Helvetica Light"/>
                <a:cs typeface="Helvetica Light"/>
              </a:rPr>
              <a:t>GitHub</a:t>
            </a:r>
            <a:endParaRPr lang="en-US" sz="1200" b="1" u="sng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F330A2-C6BA-3A98-1FFF-6E77CDAB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089B0A-8100-F49B-DDAE-63D2B31E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804" y="704850"/>
            <a:ext cx="2784518" cy="1993677"/>
          </a:xfrm>
          <a:prstGeom prst="rect">
            <a:avLst/>
          </a:prstGeom>
        </p:spPr>
      </p:pic>
      <p:pic>
        <p:nvPicPr>
          <p:cNvPr id="5" name="Picture 4" descr="A person looking at a screen&#10;&#10;AI-generated content may be incorrect.">
            <a:extLst>
              <a:ext uri="{FF2B5EF4-FFF2-40B4-BE49-F238E27FC236}">
                <a16:creationId xmlns:a16="http://schemas.microsoft.com/office/drawing/2014/main" id="{3F1C6BFC-4B89-BE97-6290-856CB868A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485" y="2984469"/>
            <a:ext cx="3658573" cy="2022862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9C7F14-F0AE-172A-CC05-FC64BDEB52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6464" y="704850"/>
            <a:ext cx="3443939" cy="181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681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9908F-7124-1E74-09CC-FFB19A839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86306E-97E5-FDB4-0AA3-0F23C3B1BF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020491"/>
            <a:ext cx="7772400" cy="1102519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Helvetica Light"/>
                <a:cs typeface="Helvetica Light"/>
              </a:rPr>
              <a:t>Why use Git and GitHub?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212EFD-5F5E-CB63-BB13-F463A9710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74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52434-0FB6-E5E1-49C6-56FDE700F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62DA4-3A59-D955-0830-DA0F37DCA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1. Version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7B6284-B863-F368-B837-22E6F721D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5876559" cy="4268704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version control lets you keep track of updates / edits to your code scripts (or text) over time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nothing that is “committed” to version control is ever lost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go back to look up previous updates, undo changes, go back to an earlier version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have a record of who made changes and when in a collaborative project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More details:</a:t>
            </a: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Software Carpentry lesson: </a:t>
            </a: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https://swcarpentry.github.io/git-novice/</a:t>
            </a: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8878D4-B617-0C7F-91D9-BF0AD40E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Google Shape;71;p15">
            <a:extLst>
              <a:ext uri="{FF2B5EF4-FFF2-40B4-BE49-F238E27FC236}">
                <a16:creationId xmlns:a16="http://schemas.microsoft.com/office/drawing/2014/main" id="{A78ADC06-CA4E-1644-7C23-5C4266E0BC5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6368" y="723370"/>
            <a:ext cx="2397373" cy="3696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2306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3990E-6073-D4BD-3C97-114EDE884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05E5-F7E4-7A54-34FD-6F7DA8662B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299A6-395F-57A4-ADC8-00D4C0D897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“Commits”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specific updates to code scripts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includes a record of the author, email address, timestamp, and a “commit message”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look up “commit history” on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Example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https://github.com/lmweber/nnSVG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8E518-6FB5-83A2-305F-2AC52D225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69222-87D1-9ADE-C192-CCAAE6A9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16" y="2332719"/>
            <a:ext cx="4850805" cy="258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99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998BA-5818-E271-233D-5F4452D4B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D5CE7-10B9-8A32-773C-7FEEF9902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796" y="169947"/>
            <a:ext cx="8682409" cy="439653"/>
          </a:xfrm>
        </p:spPr>
        <p:txBody>
          <a:bodyPr>
            <a:normAutofit/>
          </a:bodyPr>
          <a:lstStyle/>
          <a:p>
            <a:pPr algn="l"/>
            <a:r>
              <a:rPr lang="en-US" sz="2200" b="1" dirty="0">
                <a:latin typeface="Helvetica Light"/>
                <a:cs typeface="Helvetica Light"/>
              </a:rPr>
              <a:t>Terminology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8B8C-B36C-E461-8CF1-58CCF9FD8E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796" y="704850"/>
            <a:ext cx="8682409" cy="4268704"/>
          </a:xfrm>
        </p:spPr>
        <p:txBody>
          <a:bodyPr>
            <a:norm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“Repository”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project containing one or more version-controlled files in a directory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multiple people can contribute / collaborate</a:t>
            </a:r>
          </a:p>
          <a:p>
            <a:pPr>
              <a:spcAft>
                <a:spcPts val="1200"/>
              </a:spcAft>
            </a:pPr>
            <a:r>
              <a:rPr lang="en-US" sz="1400" b="1" dirty="0">
                <a:latin typeface="Helvetica Light"/>
                <a:cs typeface="Helvetica Light"/>
              </a:rPr>
              <a:t>can be stored locally (on your computer) and linked publicly on GitHub</a:t>
            </a:r>
          </a:p>
          <a:p>
            <a:pPr marL="0" indent="0">
              <a:spcAft>
                <a:spcPts val="1200"/>
              </a:spcAft>
              <a:buNone/>
            </a:pPr>
            <a:endParaRPr lang="en-US" sz="1400" b="1" dirty="0">
              <a:latin typeface="Helvetica Light"/>
              <a:cs typeface="Helvetica Light"/>
            </a:endParaRPr>
          </a:p>
          <a:p>
            <a:pPr marL="0" indent="0">
              <a:spcAft>
                <a:spcPts val="1200"/>
              </a:spcAft>
              <a:buNone/>
            </a:pPr>
            <a:r>
              <a:rPr lang="en-US" sz="1400" b="1" dirty="0">
                <a:latin typeface="Helvetica Light"/>
                <a:cs typeface="Helvetica Light"/>
              </a:rPr>
              <a:t>Example</a:t>
            </a:r>
            <a:br>
              <a:rPr lang="en-US" sz="1400" b="1" dirty="0">
                <a:latin typeface="Helvetica Light"/>
                <a:cs typeface="Helvetica Light"/>
              </a:rPr>
            </a:br>
            <a:r>
              <a:rPr lang="en-US" sz="1400" b="1" dirty="0">
                <a:latin typeface="Helvetica Light"/>
                <a:cs typeface="Helvetica Light"/>
                <a:hlinkClick r:id="rId2"/>
              </a:rPr>
              <a:t>https://github.com/lmweber/nnSVG</a:t>
            </a:r>
            <a:endParaRPr lang="en-US" sz="1400" b="1" dirty="0">
              <a:latin typeface="Helvetica Light"/>
              <a:cs typeface="Helvetica Light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66E9CF-5EA2-A5CA-2D78-4C4D62CE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A7770-2E69-084C-929E-562BBE552EFB}" type="slidenum">
              <a:rPr lang="en-US" smtClean="0"/>
              <a:t>9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15328E-25E3-5870-F3C3-12E2C964D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937" y="2346723"/>
            <a:ext cx="5130350" cy="25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56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28827</TotalTime>
  <Words>2478</Words>
  <Application>Microsoft Macintosh PowerPoint</Application>
  <PresentationFormat>On-screen Show (16:9)</PresentationFormat>
  <Paragraphs>330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Courier New</vt:lpstr>
      <vt:lpstr>Helvetica</vt:lpstr>
      <vt:lpstr>Helvetica Light</vt:lpstr>
      <vt:lpstr>Wingdings</vt:lpstr>
      <vt:lpstr>Office Theme</vt:lpstr>
      <vt:lpstr>Git and GitHub for R Projects with RStudio</vt:lpstr>
      <vt:lpstr>Overview</vt:lpstr>
      <vt:lpstr>Git and GitHub</vt:lpstr>
      <vt:lpstr>Git and GitHub</vt:lpstr>
      <vt:lpstr>Git and GitHub</vt:lpstr>
      <vt:lpstr>Why use Git and GitHub?</vt:lpstr>
      <vt:lpstr>1. Version control</vt:lpstr>
      <vt:lpstr>Terminology</vt:lpstr>
      <vt:lpstr>Terminology</vt:lpstr>
      <vt:lpstr>Terminology</vt:lpstr>
      <vt:lpstr>Terminology</vt:lpstr>
      <vt:lpstr>Questions and setup</vt:lpstr>
      <vt:lpstr>2. Collaboration</vt:lpstr>
      <vt:lpstr>3. Publishing code</vt:lpstr>
      <vt:lpstr>4. Reproducibility</vt:lpstr>
      <vt:lpstr>5. Coding best practices</vt:lpstr>
      <vt:lpstr>6. Websites and portfolio</vt:lpstr>
      <vt:lpstr>6. Websites and portfolio</vt:lpstr>
      <vt:lpstr>Interactive demo using RStudio</vt:lpstr>
      <vt:lpstr>Setup</vt:lpstr>
      <vt:lpstr>Setup</vt:lpstr>
      <vt:lpstr>Setup</vt:lpstr>
      <vt:lpstr>Create a repository on GitHub</vt:lpstr>
      <vt:lpstr>Create a repository on GitHub</vt:lpstr>
      <vt:lpstr>More terminology</vt:lpstr>
      <vt:lpstr>Create RStudio project</vt:lpstr>
      <vt:lpstr>Create RStudio project</vt:lpstr>
      <vt:lpstr>Create RStudio project</vt:lpstr>
      <vt:lpstr>Add files to repository</vt:lpstr>
      <vt:lpstr>Add files to repository</vt:lpstr>
      <vt:lpstr>More terminology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 files to repository</vt:lpstr>
      <vt:lpstr>Additional topics</vt:lpstr>
      <vt:lpstr>Exercises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Journal club</dc:title>
  <dc:creator>Lukas Weber</dc:creator>
  <cp:lastModifiedBy>Weber, Lukas</cp:lastModifiedBy>
  <cp:revision>3696</cp:revision>
  <dcterms:created xsi:type="dcterms:W3CDTF">2019-09-17T03:44:36Z</dcterms:created>
  <dcterms:modified xsi:type="dcterms:W3CDTF">2025-09-19T19:47:23Z</dcterms:modified>
</cp:coreProperties>
</file>